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sldIdLst>
    <p:sldId id="256" r:id="rId2"/>
    <p:sldId id="258" r:id="rId3"/>
    <p:sldId id="264" r:id="rId4"/>
    <p:sldId id="259" r:id="rId5"/>
    <p:sldId id="260" r:id="rId6"/>
    <p:sldId id="257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2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Labor Force </a:t>
            </a:r>
            <a:endParaRPr lang="en-US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Agriculture</c:v>
                </c:pt>
                <c:pt idx="1">
                  <c:v>Industry</c:v>
                </c:pt>
                <c:pt idx="2">
                  <c:v>Services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13.7</c:v>
                </c:pt>
                <c:pt idx="1">
                  <c:v>23.4</c:v>
                </c:pt>
                <c:pt idx="2">
                  <c:v>62.9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3F9B-4D9F-423D-9CE8-97B8C0F02A28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06A27-D077-488C-85F7-E7E9D033D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3F9B-4D9F-423D-9CE8-97B8C0F02A28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06A27-D077-488C-85F7-E7E9D033D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3F9B-4D9F-423D-9CE8-97B8C0F02A28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06A27-D077-488C-85F7-E7E9D033D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3F9B-4D9F-423D-9CE8-97B8C0F02A28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06A27-D077-488C-85F7-E7E9D033D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3F9B-4D9F-423D-9CE8-97B8C0F02A28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06A27-D077-488C-85F7-E7E9D033D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3F9B-4D9F-423D-9CE8-97B8C0F02A28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06A27-D077-488C-85F7-E7E9D033D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3F9B-4D9F-423D-9CE8-97B8C0F02A28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06A27-D077-488C-85F7-E7E9D033D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3F9B-4D9F-423D-9CE8-97B8C0F02A28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06A27-D077-488C-85F7-E7E9D033D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3F9B-4D9F-423D-9CE8-97B8C0F02A28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06A27-D077-488C-85F7-E7E9D033D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3F9B-4D9F-423D-9CE8-97B8C0F02A28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06A27-D077-488C-85F7-E7E9D033D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3F9B-4D9F-423D-9CE8-97B8C0F02A28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A206A27-D077-488C-85F7-E7E9D033D3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B03F9B-4D9F-423D-9CE8-97B8C0F02A28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206A27-D077-488C-85F7-E7E9D033D3C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Economy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 Force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27432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47 million people in the labor force. </a:t>
            </a:r>
            <a:endParaRPr lang="en-US" dirty="0"/>
          </a:p>
        </p:txBody>
      </p:sp>
      <p:pic>
        <p:nvPicPr>
          <p:cNvPr id="1026" name="Picture 2" descr="C:\Users\Johnson\AppData\Local\Microsoft\Windows\Temporary Internet Files\Content.IE5\BAY4KL57\MC9001984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28205">
            <a:off x="4107952" y="2496469"/>
            <a:ext cx="4529243" cy="331583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4267200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agriculture: </a:t>
            </a:r>
            <a:r>
              <a:rPr lang="en-US" b="0" dirty="0" smtClean="0"/>
              <a:t>13.7%</a:t>
            </a:r>
            <a:endParaRPr lang="en-US" dirty="0" smtClean="0"/>
          </a:p>
          <a:p>
            <a:r>
              <a:rPr lang="en-US" dirty="0" smtClean="0"/>
              <a:t>industry: </a:t>
            </a:r>
            <a:r>
              <a:rPr lang="en-US" b="0" dirty="0" smtClean="0"/>
              <a:t>23.4%</a:t>
            </a:r>
            <a:endParaRPr lang="en-US" dirty="0" smtClean="0"/>
          </a:p>
          <a:p>
            <a:r>
              <a:rPr lang="en-US" dirty="0" smtClean="0"/>
              <a:t>services: </a:t>
            </a:r>
            <a:r>
              <a:rPr lang="en-US" b="0" dirty="0" smtClean="0"/>
              <a:t>62.9% (2005)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295400" y="1143000"/>
          <a:ext cx="6553200" cy="452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1981200" cy="990600"/>
          </a:xfrm>
        </p:spPr>
        <p:txBody>
          <a:bodyPr/>
          <a:lstStyle/>
          <a:p>
            <a:r>
              <a:rPr lang="en-US" dirty="0" smtClean="0"/>
              <a:t>GDP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82880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GDP  (official exchange rate) - $1.071 million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28956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GDP per capita - $13,500 </a:t>
            </a:r>
            <a:endParaRPr lang="en-US" sz="2800" dirty="0"/>
          </a:p>
        </p:txBody>
      </p:sp>
      <p:pic>
        <p:nvPicPr>
          <p:cNvPr id="2050" name="Picture 2" descr="C:\Users\Johnson\AppData\Local\Microsoft\Windows\Temporary Internet Files\Content.IE5\8D83H75M\MC90044039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30009">
            <a:off x="5363668" y="3382468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/>
          <a:lstStyle/>
          <a:p>
            <a:r>
              <a:rPr lang="en-US" dirty="0" smtClean="0"/>
              <a:t>Unemployment Rate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209800"/>
            <a:ext cx="586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The rate is 5.6 % </a:t>
            </a:r>
            <a:endParaRPr lang="en-US" sz="4000" dirty="0"/>
          </a:p>
        </p:txBody>
      </p:sp>
      <p:pic>
        <p:nvPicPr>
          <p:cNvPr id="19457" name="Picture 1" descr="C:\Users\Johnson\AppData\Local\Microsoft\Windows\Temporary Internet Files\Content.IE5\K6Z2KOFI\MC90015790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65250">
            <a:off x="4444886" y="2597271"/>
            <a:ext cx="3842004" cy="37645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Exports </a:t>
            </a:r>
            <a:endParaRPr lang="en-US" dirty="0"/>
          </a:p>
        </p:txBody>
      </p:sp>
      <p:pic>
        <p:nvPicPr>
          <p:cNvPr id="20481" name="Picture 1" descr="Field info displayed for all countries in alpha order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0025" cy="142875"/>
          </a:xfrm>
          <a:prstGeom prst="rect">
            <a:avLst/>
          </a:prstGeom>
          <a:noFill/>
        </p:spPr>
      </p:pic>
      <p:pic>
        <p:nvPicPr>
          <p:cNvPr id="20482" name="Picture 2" descr="Field info displayed for all countries in alpha order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0025" cy="14287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81000" y="21336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$229.7 billion </a:t>
            </a:r>
          </a:p>
        </p:txBody>
      </p:sp>
      <p:sp>
        <p:nvSpPr>
          <p:cNvPr id="8" name="Rectangle 7"/>
          <p:cNvSpPr/>
          <p:nvPr/>
        </p:nvSpPr>
        <p:spPr>
          <a:xfrm>
            <a:off x="381000" y="297180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Commodities </a:t>
            </a:r>
          </a:p>
          <a:p>
            <a:r>
              <a:rPr lang="en-US" dirty="0" smtClean="0"/>
              <a:t>manufactured </a:t>
            </a:r>
            <a:r>
              <a:rPr lang="en-US" dirty="0"/>
              <a:t>goods, oil and oil products, silver, fruits, vegetables, coffee, cotton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1000" y="449580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Exporting Partners </a:t>
            </a:r>
          </a:p>
          <a:p>
            <a:r>
              <a:rPr lang="en-US" dirty="0" smtClean="0"/>
              <a:t>US </a:t>
            </a:r>
            <a:r>
              <a:rPr lang="en-US" dirty="0"/>
              <a:t>80.5%, Canada 3.6%, Germany 1.4% (2009 est.)</a:t>
            </a:r>
          </a:p>
        </p:txBody>
      </p:sp>
      <p:pic>
        <p:nvPicPr>
          <p:cNvPr id="20486" name="Picture 6" descr="C:\Users\Johnson\AppData\Local\Microsoft\Windows\Temporary Internet Files\Content.IE5\8D83H75M\MC90031077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81830">
            <a:off x="4037804" y="403711"/>
            <a:ext cx="2499055" cy="2207940"/>
          </a:xfrm>
          <a:prstGeom prst="rect">
            <a:avLst/>
          </a:prstGeom>
          <a:noFill/>
        </p:spPr>
      </p:pic>
      <p:pic>
        <p:nvPicPr>
          <p:cNvPr id="20487" name="Picture 7" descr="C:\Users\Johnson\AppData\Local\Microsoft\Windows\Temporary Internet Files\Content.IE5\8D83H75M\MC90005489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35440">
            <a:off x="6553200" y="4320680"/>
            <a:ext cx="2146426" cy="2246855"/>
          </a:xfrm>
          <a:prstGeom prst="rect">
            <a:avLst/>
          </a:prstGeom>
          <a:noFill/>
        </p:spPr>
      </p:pic>
      <p:pic>
        <p:nvPicPr>
          <p:cNvPr id="20488" name="Picture 8" descr="C:\Users\Johnson\AppData\Local\Microsoft\Windows\Temporary Internet Files\Content.IE5\K6Z2KOFI\MC90023229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1981200"/>
            <a:ext cx="1769952" cy="1720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4876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Importing Partners </a:t>
            </a:r>
          </a:p>
          <a:p>
            <a:r>
              <a:rPr lang="en-US" dirty="0" smtClean="0"/>
              <a:t>US 48%, China 13.5%, Japan 4.8%, South Korea 4.6%, Germany 4.1% (2009 est.)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4800" y="2590800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Importing commodities </a:t>
            </a:r>
          </a:p>
          <a:p>
            <a:r>
              <a:rPr lang="en-US" dirty="0" smtClean="0"/>
              <a:t>metalworking machines, steel mill products, agricultural machinery, electrical equipment, car parts for assembly, repair parts for motor vehicles, aircraft, and aircraft parts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1000" y="2057400"/>
            <a:ext cx="2133600" cy="381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$234.4 billion</a:t>
            </a:r>
            <a:endParaRPr lang="en-US" dirty="0"/>
          </a:p>
        </p:txBody>
      </p:sp>
      <p:pic>
        <p:nvPicPr>
          <p:cNvPr id="18435" name="Picture 3" descr="C:\Users\Johnson\AppData\Local\Microsoft\Windows\Temporary Internet Files\Content.IE5\SENUJ5ED\MC90005689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97625">
            <a:off x="7086600" y="2819400"/>
            <a:ext cx="1819656" cy="1750162"/>
          </a:xfrm>
          <a:prstGeom prst="rect">
            <a:avLst/>
          </a:prstGeom>
          <a:noFill/>
        </p:spPr>
      </p:pic>
      <p:pic>
        <p:nvPicPr>
          <p:cNvPr id="18436" name="Picture 4" descr="C:\Users\Johnson\AppData\Local\Microsoft\Windows\Temporary Internet Files\Content.IE5\SENUJ5ED\MC90036447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76237">
            <a:off x="7014284" y="4908263"/>
            <a:ext cx="1824228" cy="1602943"/>
          </a:xfrm>
          <a:prstGeom prst="rect">
            <a:avLst/>
          </a:prstGeom>
          <a:noFill/>
        </p:spPr>
      </p:pic>
      <p:pic>
        <p:nvPicPr>
          <p:cNvPr id="18437" name="Picture 5" descr="C:\Users\Johnson\AppData\Local\Microsoft\Windows\Temporary Internet Files\Content.IE5\BAY4KL57\MC90016169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04728">
            <a:off x="5105400" y="3886200"/>
            <a:ext cx="2030599" cy="2494179"/>
          </a:xfrm>
          <a:prstGeom prst="rect">
            <a:avLst/>
          </a:prstGeom>
          <a:noFill/>
        </p:spPr>
      </p:pic>
      <p:pic>
        <p:nvPicPr>
          <p:cNvPr id="18438" name="Picture 6" descr="C:\Users\Johnson\AppData\Local\Microsoft\Windows\Temporary Internet Files\Content.IE5\JNP5RABC\MC90004018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54921">
            <a:off x="5257800" y="1447800"/>
            <a:ext cx="1422806" cy="1824228"/>
          </a:xfrm>
          <a:prstGeom prst="rect">
            <a:avLst/>
          </a:prstGeom>
          <a:noFill/>
        </p:spPr>
      </p:pic>
      <p:pic>
        <p:nvPicPr>
          <p:cNvPr id="18439" name="Picture 7" descr="C:\Users\Johnson\AppData\Local\Microsoft\Windows\Temporary Internet Files\Content.IE5\BAY4KL57\MC90036447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400" y="762000"/>
            <a:ext cx="1639519" cy="1811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of Mexico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Minerals</a:t>
            </a:r>
          </a:p>
          <a:p>
            <a:r>
              <a:rPr lang="en-US" dirty="0" smtClean="0"/>
              <a:t>Fishing</a:t>
            </a:r>
          </a:p>
          <a:p>
            <a:r>
              <a:rPr lang="en-US" dirty="0" smtClean="0"/>
              <a:t>Forestry</a:t>
            </a:r>
          </a:p>
          <a:p>
            <a:r>
              <a:rPr lang="en-US" dirty="0" smtClean="0"/>
              <a:t>Agriculture </a:t>
            </a:r>
          </a:p>
        </p:txBody>
      </p:sp>
      <p:pic>
        <p:nvPicPr>
          <p:cNvPr id="17410" name="Picture 2" descr="C:\Users\Johnson\AppData\Local\Microsoft\Windows\Temporary Internet Files\Content.IE5\5KE8IB5B\MC90028706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371600"/>
            <a:ext cx="1991008" cy="1600494"/>
          </a:xfrm>
          <a:prstGeom prst="rect">
            <a:avLst/>
          </a:prstGeom>
          <a:noFill/>
        </p:spPr>
      </p:pic>
      <p:pic>
        <p:nvPicPr>
          <p:cNvPr id="17411" name="Picture 3" descr="C:\Users\Johnson\AppData\Local\Microsoft\Windows\Temporary Internet Files\Content.IE5\BAY4KL57\MC90005689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590800"/>
            <a:ext cx="1783994" cy="1748333"/>
          </a:xfrm>
          <a:prstGeom prst="rect">
            <a:avLst/>
          </a:prstGeom>
          <a:noFill/>
        </p:spPr>
      </p:pic>
      <p:pic>
        <p:nvPicPr>
          <p:cNvPr id="17412" name="Picture 4" descr="C:\Users\Johnson\AppData\Local\Microsoft\Windows\Temporary Internet Files\Content.IE5\JNP5RABC\MC90014979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429000"/>
            <a:ext cx="2530444" cy="2233188"/>
          </a:xfrm>
          <a:prstGeom prst="rect">
            <a:avLst/>
          </a:prstGeom>
          <a:noFill/>
        </p:spPr>
      </p:pic>
      <p:pic>
        <p:nvPicPr>
          <p:cNvPr id="17413" name="Picture 5" descr="C:\Users\Johnson\AppData\Local\Microsoft\Windows\Temporary Internet Files\Content.IE5\JNP5RABC\MC90021229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4724400"/>
            <a:ext cx="2230900" cy="16608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/>
          <a:lstStyle/>
          <a:p>
            <a:r>
              <a:rPr lang="en-US" u="sng" dirty="0" smtClean="0"/>
              <a:t>Answers.com.</a:t>
            </a:r>
            <a:r>
              <a:rPr lang="en-US" dirty="0" smtClean="0"/>
              <a:t> 2010. 6 June 2010 &lt;http://wiki.answers.com&gt;.</a:t>
            </a:r>
          </a:p>
          <a:p>
            <a:r>
              <a:rPr lang="en-US" dirty="0" smtClean="0"/>
              <a:t>CIA. "The World </a:t>
            </a:r>
            <a:r>
              <a:rPr lang="en-US" dirty="0" err="1" smtClean="0"/>
              <a:t>Factbook</a:t>
            </a:r>
            <a:r>
              <a:rPr lang="en-US" dirty="0" smtClean="0"/>
              <a:t>." </a:t>
            </a:r>
            <a:r>
              <a:rPr lang="en-US" u="sng" dirty="0" smtClean="0"/>
              <a:t>Central Intelligence Agency.</a:t>
            </a:r>
            <a:r>
              <a:rPr lang="en-US" dirty="0" smtClean="0"/>
              <a:t> 6 June 2010 &lt;http://www.cia.gov&gt;.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</TotalTime>
  <Words>188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Economy </vt:lpstr>
      <vt:lpstr>Labor Force</vt:lpstr>
      <vt:lpstr>Slide 3</vt:lpstr>
      <vt:lpstr>GDP </vt:lpstr>
      <vt:lpstr>Unemployment Rate</vt:lpstr>
      <vt:lpstr>Exports </vt:lpstr>
      <vt:lpstr>Imports</vt:lpstr>
      <vt:lpstr>Resources of Mexico</vt:lpstr>
      <vt:lpstr>Work Citied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Economy</dc:title>
  <dc:creator>Johnson</dc:creator>
  <cp:lastModifiedBy>svlyn</cp:lastModifiedBy>
  <cp:revision>9</cp:revision>
  <dcterms:created xsi:type="dcterms:W3CDTF">2010-06-06T19:22:27Z</dcterms:created>
  <dcterms:modified xsi:type="dcterms:W3CDTF">2010-06-07T15:02:01Z</dcterms:modified>
</cp:coreProperties>
</file>